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262" r:id="rId6"/>
    <p:sldId id="263" r:id="rId7"/>
    <p:sldId id="277" r:id="rId8"/>
    <p:sldId id="282" r:id="rId9"/>
    <p:sldId id="281" r:id="rId10"/>
    <p:sldId id="280" r:id="rId11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B7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/>
    <p:restoredTop sz="94694"/>
  </p:normalViewPr>
  <p:slideViewPr>
    <p:cSldViewPr snapToGrid="0" snapToObjects="1">
      <p:cViewPr varScale="1">
        <p:scale>
          <a:sx n="71" d="100"/>
          <a:sy n="71" d="100"/>
        </p:scale>
        <p:origin x="110" y="715"/>
      </p:cViewPr>
      <p:guideLst>
        <p:guide orient="horz" pos="2160"/>
        <p:guide pos="3840"/>
        <p:guide pos="7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>
            <a:extLst>
              <a:ext uri="{FF2B5EF4-FFF2-40B4-BE49-F238E27FC236}">
                <a16:creationId xmlns:a16="http://schemas.microsoft.com/office/drawing/2014/main" id="{998F7ADD-F00A-8549-44E7-BCD3A87344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0D0443D-09B4-A3EC-742B-732D1994A6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616" y="717992"/>
            <a:ext cx="3574474" cy="1787237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325BD6D8-1B40-7D1A-AD54-7BBB42B769C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66472" y="-1520729"/>
            <a:ext cx="14944436" cy="7660737"/>
          </a:xfrm>
          <a:prstGeom prst="rect">
            <a:avLst/>
          </a:prstGeom>
        </p:spPr>
      </p:pic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4D1F49A-D406-FF10-D588-6151C6AFC01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032164" y="3578427"/>
            <a:ext cx="4320253" cy="3620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B7E3E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B3CC137-BD76-A2B0-36AC-86380EF06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8831" y="3970014"/>
            <a:ext cx="10515600" cy="641621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B7E3E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Session title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2C336-67CB-094A-B4BF-5FF695B0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9E72-67B1-5C46-9877-82464062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4FE93-1E73-134F-9B01-47C684ED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ECA0D5E-B924-2865-7D21-EB2235FD3DF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53497" y="5352739"/>
            <a:ext cx="7778750" cy="988137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buNone/>
              <a:defRPr sz="1600">
                <a:solidFill>
                  <a:srgbClr val="B7E3E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Organiser(s)</a:t>
            </a:r>
          </a:p>
          <a:p>
            <a:pPr lvl="0"/>
            <a:r>
              <a:rPr lang="en-GB" dirty="0"/>
              <a:t>Co-organiser(s)</a:t>
            </a:r>
          </a:p>
        </p:txBody>
      </p:sp>
    </p:spTree>
    <p:extLst>
      <p:ext uri="{BB962C8B-B14F-4D97-AF65-F5344CB8AC3E}">
        <p14:creationId xmlns:p14="http://schemas.microsoft.com/office/powerpoint/2010/main" val="142431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1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4C127-A127-8045-857A-2E0F919A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AB145C-1230-114C-A37F-7F68048EA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2BE02-23C5-2B45-A78A-0358DC50C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FA2E7-4788-ED40-8D67-8F4DB73C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70D72-532A-F946-A9B1-4C286D6E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A5119-620B-6543-9E5B-B7A974A7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1358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D53E-6E66-C34D-89D7-51BF9CDF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7E456-22CA-1D44-9E8A-0995AC8A6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E203C-E5A2-E64D-8844-B6C2724D8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8BF1-F16E-3E48-8AB5-B6B3D62E4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8EE3E-1EAB-FD45-AA83-0C9966A1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1391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B52BB5-8BB3-9648-92AE-B7B4F4B3C8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7C3C7-E76E-074F-BCE1-202C81D72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0CED2-50F7-AD47-9C9C-B15DB963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1130B-8652-B64A-B5E8-6F910813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07DC5-F15E-7D4E-9A13-2245CABEF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111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7">
            <a:extLst>
              <a:ext uri="{FF2B5EF4-FFF2-40B4-BE49-F238E27FC236}">
                <a16:creationId xmlns:a16="http://schemas.microsoft.com/office/drawing/2014/main" id="{4822A38B-41FA-DF13-87A8-5DCBB9FFC0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31" y="0"/>
            <a:ext cx="12200858" cy="6857999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E5697DA1-9040-4879-3A0F-C6DDA610B1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6366" y="-1610317"/>
            <a:ext cx="15644368" cy="8019533"/>
          </a:xfrm>
          <a:prstGeom prst="rect">
            <a:avLst/>
          </a:prstGeom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5064C614-DB85-61E8-7DED-32EB843CAC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8616" y="737870"/>
            <a:ext cx="3676408" cy="1846834"/>
          </a:xfrm>
          <a:prstGeom prst="rect">
            <a:avLst/>
          </a:prstGeom>
        </p:spPr>
      </p:pic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4D1F49A-D406-FF10-D588-6151C6AFC01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032164" y="3578427"/>
            <a:ext cx="4320253" cy="3620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B3CC137-BD76-A2B0-36AC-86380EF06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8831" y="3970014"/>
            <a:ext cx="10515600" cy="641621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Session title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2C336-67CB-094A-B4BF-5FF695B0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9E72-67B1-5C46-9877-82464062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4FE93-1E73-134F-9B01-47C684ED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ECA0D5E-B924-2865-7D21-EB2235FD3DF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53497" y="5352739"/>
            <a:ext cx="7778750" cy="988137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buNone/>
              <a:defRPr sz="1600">
                <a:solidFill>
                  <a:srgbClr val="034EA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Organiser(s)</a:t>
            </a:r>
          </a:p>
          <a:p>
            <a:pPr lvl="0"/>
            <a:r>
              <a:rPr lang="en-GB" dirty="0"/>
              <a:t>Co-organiser(s)</a:t>
            </a:r>
          </a:p>
        </p:txBody>
      </p:sp>
    </p:spTree>
    <p:extLst>
      <p:ext uri="{BB962C8B-B14F-4D97-AF65-F5344CB8AC3E}">
        <p14:creationId xmlns:p14="http://schemas.microsoft.com/office/powerpoint/2010/main" val="145395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>
            <a:extLst>
              <a:ext uri="{FF2B5EF4-FFF2-40B4-BE49-F238E27FC236}">
                <a16:creationId xmlns:a16="http://schemas.microsoft.com/office/drawing/2014/main" id="{6229E8F1-058E-E358-6FAA-33A179B8F5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3020"/>
          </a:xfrm>
          <a:prstGeom prst="rect">
            <a:avLst/>
          </a:prstGeo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E634FB3A-C401-FB7A-9691-29617D2298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7812" y="5840748"/>
            <a:ext cx="3063748" cy="745236"/>
          </a:xfrm>
          <a:prstGeom prst="rect">
            <a:avLst/>
          </a:prstGeom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1FCC80D4-700C-3725-CD39-71EB271EAF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24391" y="5597236"/>
            <a:ext cx="4584606" cy="3891584"/>
          </a:xfrm>
          <a:prstGeom prst="rect">
            <a:avLst/>
          </a:prstGeom>
        </p:spPr>
      </p:pic>
      <p:pic>
        <p:nvPicPr>
          <p:cNvPr id="10" name="Picture 15">
            <a:extLst>
              <a:ext uri="{FF2B5EF4-FFF2-40B4-BE49-F238E27FC236}">
                <a16:creationId xmlns:a16="http://schemas.microsoft.com/office/drawing/2014/main" id="{EC6DF2DE-C9FF-00D2-824C-C48CDFA9415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458769" y="-1834333"/>
            <a:ext cx="7435910" cy="32159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ED6D0F-23C0-1745-9C76-8C93E97E2C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4406" y="227477"/>
            <a:ext cx="10515600" cy="913831"/>
          </a:xfrm>
        </p:spPr>
        <p:txBody>
          <a:bodyPr anchor="t">
            <a:normAutofit/>
          </a:bodyPr>
          <a:lstStyle>
            <a:lvl1pPr>
              <a:defRPr sz="400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1CD5B-3727-154B-9214-6EA39B7C1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06" y="1299348"/>
            <a:ext cx="10515600" cy="4351338"/>
          </a:xfrm>
        </p:spPr>
        <p:txBody>
          <a:bodyPr/>
          <a:lstStyle>
            <a:lvl1pPr>
              <a:defRPr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11CB-1373-A541-9E6D-8984B5B9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18219-2450-C54B-9D31-2801EE55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09EFA-BCA1-4748-B132-8512B241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55079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10" userDrawn="1">
          <p15:clr>
            <a:srgbClr val="FBAE40"/>
          </p15:clr>
        </p15:guide>
        <p15:guide id="4" pos="37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7702-0846-434C-B7AB-C76438E95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FCD0F-9A4C-BF4E-834C-5E6006268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9142C-6BF7-FB45-9B12-ECFD7784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3A8B3-A81C-6241-8515-93E2FDB1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1344F-DB0C-0144-BD10-B25B6FFF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475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0F2E5-4F7C-B84D-A510-71DBC2B3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0DAFE-6CD3-C04E-A13C-0B838FB05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0608B-AD8F-084C-B4E2-668F4A3B8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CF4B9-5EF8-104B-A909-12062868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FE4D7-8E18-7342-B05E-7D473C04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1D364-3AA2-B04E-9D1C-6BCD315AB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0671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68A27-D637-D44C-B9A0-BB2DCB2C5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E852F-6EE0-0F41-8083-5F1274253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689F4-2DA7-074B-AFDD-921F5348F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502B9-9B25-6048-B77F-1E10DECC0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56891-19ED-604C-8CFE-0EB7922E5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8BE3D-632A-AF41-A012-EC69403D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DFC27E-A66F-1A41-BF09-20ACFE26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3C26DC-68FA-964C-A792-40D25B7FE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2907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0324-D027-3B47-BA53-A76A624E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C6893-ABAD-584C-A7C4-F70EFBF6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2141A-CAEC-C244-B4DE-9CF9EBE7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16551-8235-AF4A-A866-76CB897D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9880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58079-809E-5A4C-B572-0F1C00F1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99291E-6695-EF47-BA1E-6997663B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1FE2F-F153-1148-A272-2F99D56AB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9183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CCA16-1AD8-DC45-9550-2BACC60AC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528CC-55CB-5E49-B575-77AB30156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ADCC1-3390-484B-8195-E28494968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D1BA3-36E7-1F4A-AA56-229F9442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5E11B-B985-EE47-932B-186CEE16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BD77A-0C17-E744-845F-594B8635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459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983CD9-AD7F-E34E-9259-052E17E30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1C95F-3ECE-FD44-A35D-992777E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43DEB-86D9-8945-BECB-27268A324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241A9-3DFC-0B4A-935D-9781A8EB079C}" type="datetimeFigureOut">
              <a:rPr lang="en-BE" smtClean="0"/>
              <a:t>11/11/2022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67EFA-6ACF-E247-B558-5BA7FA242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4CD71-7EBE-E548-BC58-E26B63D84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9CFC-0D79-7F43-950D-6C01D06069C3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966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8BB2DC9-C63A-C054-D389-393DAB3C00B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dirty="0"/>
              <a:t>Date: </a:t>
            </a:r>
            <a:r>
              <a:rPr lang="fr-BF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novembre 2022, 9.30-10.30 EET</a:t>
            </a:r>
          </a:p>
          <a:p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E58A93D-D016-ABE1-02EE-598218AE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77149"/>
            <a:ext cx="12191999" cy="111879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Financing joint measures across sectors for resilience at transboundary basin scale: towards more cooperative and impactful climate action</a:t>
            </a:r>
            <a:endParaRPr lang="fr-BF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570AAC-08BE-5813-B496-9C44A6359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5195945"/>
            <a:ext cx="12191999" cy="1828800"/>
          </a:xfrm>
        </p:spPr>
        <p:txBody>
          <a:bodyPr>
            <a:normAutofit/>
          </a:bodyPr>
          <a:lstStyle/>
          <a:p>
            <a:r>
              <a:rPr lang="fr-FR" sz="2800" dirty="0"/>
              <a:t>Organiser(s): </a:t>
            </a:r>
            <a:r>
              <a:rPr lang="en-US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Finland, </a:t>
            </a:r>
            <a:endParaRPr lang="fr-FR" sz="3400" dirty="0"/>
          </a:p>
          <a:p>
            <a:r>
              <a:rPr lang="fr-FR" sz="2800" dirty="0" err="1"/>
              <a:t>Co-organiser</a:t>
            </a:r>
            <a:r>
              <a:rPr lang="fr-FR" sz="2800" dirty="0"/>
              <a:t>(s): </a:t>
            </a:r>
            <a:r>
              <a:rPr lang="en-US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Nations Economic Commission for Europe </a:t>
            </a:r>
          </a:p>
          <a:p>
            <a:r>
              <a:rPr lang="en-US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(UNECE), International Network of Basin Organizations (INBO), Germany, Adaptation Fund, NDF, others</a:t>
            </a:r>
            <a:endParaRPr lang="fr-FR" sz="3400" dirty="0"/>
          </a:p>
        </p:txBody>
      </p:sp>
    </p:spTree>
    <p:extLst>
      <p:ext uri="{BB962C8B-B14F-4D97-AF65-F5344CB8AC3E}">
        <p14:creationId xmlns:p14="http://schemas.microsoft.com/office/powerpoint/2010/main" val="68347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3A2FBD-9B4F-BA4E-0D27-9DB1C35FFE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032164" y="2923114"/>
            <a:ext cx="4320253" cy="362091"/>
          </a:xfrm>
        </p:spPr>
        <p:txBody>
          <a:bodyPr/>
          <a:lstStyle/>
          <a:p>
            <a:r>
              <a:rPr lang="fr-BF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novembre 2022, 9.30-10.30 EET</a:t>
            </a:r>
          </a:p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D2DC538-EB6D-2519-5D12-0B6AFEC0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2797"/>
            <a:ext cx="12191999" cy="1903212"/>
          </a:xfrm>
        </p:spPr>
        <p:txBody>
          <a:bodyPr>
            <a:noAutofit/>
          </a:bodyPr>
          <a:lstStyle/>
          <a:p>
            <a:r>
              <a:rPr lang="fr-BF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de mobilisation réussie d'une action conjointe et comment les organisations de bassin fluvial peuvent faciliter le financement des fonds climatiques pour l'adaptation. 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Cas  du projet  VFDM</a:t>
            </a:r>
            <a:br>
              <a:rPr lang="fr-BF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6D3C2D6-EC3B-E136-AE2C-1886CF84F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5352739"/>
            <a:ext cx="8832247" cy="1505261"/>
          </a:xfrm>
        </p:spPr>
        <p:txBody>
          <a:bodyPr>
            <a:normAutofit/>
          </a:bodyPr>
          <a:lstStyle/>
          <a:p>
            <a:r>
              <a:rPr lang="fr-FR" sz="2400" u="sng" dirty="0">
                <a:latin typeface="Arial Black" panose="020B0A04020102020204" pitchFamily="34" charset="0"/>
              </a:rPr>
              <a:t>Dr  </a:t>
            </a:r>
            <a:r>
              <a:rPr lang="fr-FR" sz="2400" u="sng" dirty="0" err="1">
                <a:latin typeface="Arial Black" panose="020B0A04020102020204" pitchFamily="34" charset="0"/>
              </a:rPr>
              <a:t>Dibi</a:t>
            </a:r>
            <a:r>
              <a:rPr lang="fr-FR" sz="2400" u="sng" dirty="0">
                <a:latin typeface="Arial Black" panose="020B0A04020102020204" pitchFamily="34" charset="0"/>
              </a:rPr>
              <a:t> MILLOGO</a:t>
            </a:r>
          </a:p>
          <a:p>
            <a:r>
              <a:rPr lang="fr-FR" sz="2400" dirty="0">
                <a:latin typeface="Arial Black" panose="020B0A04020102020204" pitchFamily="34" charset="0"/>
              </a:rPr>
              <a:t>Autorisation du Basin de la volta</a:t>
            </a:r>
          </a:p>
          <a:p>
            <a:r>
              <a:rPr lang="fr-FR" sz="2400" dirty="0">
                <a:latin typeface="Arial Black" panose="020B0A04020102020204" pitchFamily="34" charset="0"/>
              </a:rPr>
              <a:t>Directeur Exécutif Adjoint</a:t>
            </a:r>
          </a:p>
        </p:txBody>
      </p:sp>
    </p:spTree>
    <p:extLst>
      <p:ext uri="{BB962C8B-B14F-4D97-AF65-F5344CB8AC3E}">
        <p14:creationId xmlns:p14="http://schemas.microsoft.com/office/powerpoint/2010/main" val="122349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8A86BAD-3758-6416-72F4-E311ABCD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7477"/>
            <a:ext cx="12192000" cy="913831"/>
          </a:xfrm>
        </p:spPr>
        <p:txBody>
          <a:bodyPr/>
          <a:lstStyle/>
          <a:p>
            <a:r>
              <a:rPr lang="fr-FR" sz="4000" b="1" dirty="0">
                <a:latin typeface="Arial Black" panose="020B0A04020102020204" pitchFamily="34" charset="0"/>
              </a:rPr>
              <a:t>Bref aperçu du Bassin de la Volta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8E2F41-55A7-3E33-AE4B-3AD107E92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7581"/>
            <a:ext cx="12192000" cy="507760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1E67CF-608F-600E-5B1D-8F26AEED35B9}"/>
              </a:ext>
            </a:extLst>
          </p:cNvPr>
          <p:cNvSpPr/>
          <p:nvPr/>
        </p:nvSpPr>
        <p:spPr>
          <a:xfrm>
            <a:off x="408791" y="912057"/>
            <a:ext cx="10133703" cy="968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Le fleuve Volta, long de 1850 km, draine une superficie de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398.390 </a:t>
            </a:r>
            <a:r>
              <a:rPr lang="fr-F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km2 répartie sur les 6 Etats Fondateurs de l’Autorité du Bassin de la Volta : Bénin, Burkina Faso, Côte d’Ivoire, Mali, Ghana et Togo.</a:t>
            </a:r>
            <a:endParaRPr lang="fr-BF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5DE4F8B-64F0-7DD1-A51F-7EA98F2DC184}"/>
              </a:ext>
            </a:extLst>
          </p:cNvPr>
          <p:cNvSpPr txBox="1"/>
          <p:nvPr/>
        </p:nvSpPr>
        <p:spPr>
          <a:xfrm>
            <a:off x="0" y="1974722"/>
            <a:ext cx="61964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Population: 30 M </a:t>
            </a:r>
            <a:r>
              <a:rPr lang="fr-FR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hts</a:t>
            </a:r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/ 70% rurale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Énorme potentiel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Hydro-agricole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Hydroélectrique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piscicole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AEP  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►  </a:t>
            </a:r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Demande en eau croissante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Problèmes environnementaux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Perte de biodiversité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Pollutions diverses</a:t>
            </a:r>
          </a:p>
          <a:p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Changement climatique…</a:t>
            </a:r>
            <a:endParaRPr lang="fr-FR" sz="2400" dirty="0"/>
          </a:p>
        </p:txBody>
      </p:sp>
      <p:pic>
        <p:nvPicPr>
          <p:cNvPr id="4" name="Picture 37" descr="scan0001">
            <a:extLst>
              <a:ext uri="{FF2B5EF4-FFF2-40B4-BE49-F238E27FC236}">
                <a16:creationId xmlns:a16="http://schemas.microsoft.com/office/drawing/2014/main" id="{19933399-B7A8-BDD3-A925-D22349DC8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12000" contrast="24000"/>
          </a:blip>
          <a:srcRect t="812" r="5882"/>
          <a:stretch>
            <a:fillRect/>
          </a:stretch>
        </p:blipFill>
        <p:spPr bwMode="auto">
          <a:xfrm>
            <a:off x="6196405" y="1880246"/>
            <a:ext cx="5841401" cy="439094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C751AAA-38F3-3C0B-2926-E43F3C340005}"/>
              </a:ext>
            </a:extLst>
          </p:cNvPr>
          <p:cNvSpPr txBox="1"/>
          <p:nvPr/>
        </p:nvSpPr>
        <p:spPr>
          <a:xfrm>
            <a:off x="5507182" y="5824099"/>
            <a:ext cx="6631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Lac Artificiel de 550 km de long avec une superficie de  8 502 km²  et un volume moyen de 148 Mds de m3 (plus grand au monde</a:t>
            </a:r>
            <a:endParaRPr lang="fr-BF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6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DDE059-5FB5-378D-4AB8-158BF55E2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7876" y="2202886"/>
            <a:ext cx="7042987" cy="260421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.</a:t>
            </a:r>
            <a:endParaRPr lang="fr-BF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0AB9D11-F7BE-97FD-E035-B76A2A768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672" y="1504469"/>
            <a:ext cx="5998873" cy="459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balance">
            <a:extLst>
              <a:ext uri="{FF2B5EF4-FFF2-40B4-BE49-F238E27FC236}">
                <a16:creationId xmlns:a16="http://schemas.microsoft.com/office/drawing/2014/main" id="{8FF117B4-D652-7E7F-72D4-4FC0E9D7F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6224" y="1812145"/>
            <a:ext cx="3250084" cy="2606184"/>
          </a:xfrm>
          <a:prstGeom prst="rect">
            <a:avLst/>
          </a:prstGeom>
          <a:solidFill>
            <a:schemeClr val="accent1">
              <a:alpha val="43137"/>
            </a:schemeClr>
          </a:solid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DD68ED5-1244-AC34-F8D3-165F16917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59" y="2919536"/>
            <a:ext cx="1870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v-SE" altLang="fr-FR" sz="2400" b="1" i="1" dirty="0">
                <a:solidFill>
                  <a:srgbClr val="66FF33"/>
                </a:solidFill>
                <a:latin typeface="Arial" panose="020B0604020202020204" pitchFamily="34" charset="0"/>
              </a:rPr>
              <a:t>Resources</a:t>
            </a:r>
            <a:endParaRPr lang="en-US" altLang="fr-FR" sz="2400" b="1" i="1" dirty="0">
              <a:solidFill>
                <a:srgbClr val="66FF33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294690-F665-048E-C658-5D12CB0D6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911" y="3243381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v-SE" altLang="fr-FR" sz="2800" b="1" i="1" dirty="0">
                <a:solidFill>
                  <a:srgbClr val="66FF33"/>
                </a:solidFill>
                <a:latin typeface="Arial" panose="020B0604020202020204" pitchFamily="34" charset="0"/>
              </a:rPr>
              <a:t>Besoins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A6890BE-9E9B-F828-0C0D-ED92DD19E0A3}"/>
              </a:ext>
            </a:extLst>
          </p:cNvPr>
          <p:cNvSpPr txBox="1"/>
          <p:nvPr/>
        </p:nvSpPr>
        <p:spPr>
          <a:xfrm>
            <a:off x="1609665" y="1477590"/>
            <a:ext cx="1886223" cy="3693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dirty="0"/>
              <a:t>ENVIRONNEMENT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E465216-1A01-FE48-C95E-95E4DBFCD120}"/>
              </a:ext>
            </a:extLst>
          </p:cNvPr>
          <p:cNvSpPr txBox="1"/>
          <p:nvPr/>
        </p:nvSpPr>
        <p:spPr>
          <a:xfrm>
            <a:off x="3192458" y="4156679"/>
            <a:ext cx="1285875" cy="369888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fr-FR" dirty="0"/>
              <a:t>SOCIAL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511859-7CD1-9801-CD5E-CECA5948830E}"/>
              </a:ext>
            </a:extLst>
          </p:cNvPr>
          <p:cNvSpPr txBox="1"/>
          <p:nvPr/>
        </p:nvSpPr>
        <p:spPr>
          <a:xfrm>
            <a:off x="41860" y="4156679"/>
            <a:ext cx="18707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1"/>
                </a:solidFill>
              </a:rPr>
              <a:t>DÉVELOPPEMENT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916B6B-C069-641A-4F74-49ABACF8096F}"/>
              </a:ext>
            </a:extLst>
          </p:cNvPr>
          <p:cNvSpPr txBox="1"/>
          <p:nvPr/>
        </p:nvSpPr>
        <p:spPr>
          <a:xfrm>
            <a:off x="909564" y="809794"/>
            <a:ext cx="2586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Gestion</a:t>
            </a:r>
            <a:endParaRPr lang="fr-BF" sz="3600" dirty="0">
              <a:latin typeface="Arial Black" panose="020B0A040201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17CEDBA-A612-23FD-5E8C-8392DB0FBFB8}"/>
              </a:ext>
            </a:extLst>
          </p:cNvPr>
          <p:cNvSpPr txBox="1"/>
          <p:nvPr/>
        </p:nvSpPr>
        <p:spPr>
          <a:xfrm>
            <a:off x="6323674" y="723564"/>
            <a:ext cx="3298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Intégration</a:t>
            </a:r>
            <a:r>
              <a:rPr lang="fr-FR" dirty="0">
                <a:latin typeface="Arial Black" panose="020B0A04020102020204" pitchFamily="34" charset="0"/>
              </a:rPr>
              <a:t> 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32FD25-92D7-5D63-813A-BDD9EBBF6C77}"/>
              </a:ext>
            </a:extLst>
          </p:cNvPr>
          <p:cNvSpPr txBox="1"/>
          <p:nvPr/>
        </p:nvSpPr>
        <p:spPr>
          <a:xfrm>
            <a:off x="5099686" y="1442813"/>
            <a:ext cx="495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Rôles des Organismes de Bassins Transfrontaliers</a:t>
            </a:r>
            <a:endParaRPr lang="fr-BF" dirty="0"/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92718178-4AD1-564D-7936-B34AE234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914"/>
            <a:ext cx="12192000" cy="913831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 Black" panose="020B0A04020102020204" pitchFamily="34" charset="0"/>
              </a:rPr>
              <a:t>ABV, et autres OBT ont pour  mission la GIRE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C01823D-3FDE-F78E-1F43-13D06D559CB2}"/>
              </a:ext>
            </a:extLst>
          </p:cNvPr>
          <p:cNvSpPr txBox="1"/>
          <p:nvPr/>
        </p:nvSpPr>
        <p:spPr>
          <a:xfrm>
            <a:off x="41860" y="494499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rial Black" panose="020B0A04020102020204" pitchFamily="34" charset="0"/>
              </a:rPr>
              <a:t>Au-delà de la résilience climatique, l’intégration sectorielle est indispensable; et,  pour plus de durabilité, les financements climat  devraient s’aligner avec les problématiques des bassins transfrontaliers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BF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F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51E61-D6FF-D559-1170-097D80D6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1308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 Black" panose="020B0A04020102020204" pitchFamily="34" charset="0"/>
              </a:rPr>
              <a:t>Mobilisation des fonds dans le cadre du FVDM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53203-557C-1382-E676-00E6EF4AA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0656"/>
            <a:ext cx="12192000" cy="4753820"/>
          </a:xfrm>
        </p:spPr>
        <p:txBody>
          <a:bodyPr>
            <a:normAutofit/>
          </a:bodyPr>
          <a:lstStyle/>
          <a:p>
            <a:pPr algn="just"/>
            <a:r>
              <a:rPr lang="fr-FR" dirty="0">
                <a:solidFill>
                  <a:schemeClr val="tx1"/>
                </a:solidFill>
                <a:latin typeface="Arial Black" panose="020B0A04020102020204" pitchFamily="34" charset="0"/>
              </a:rPr>
              <a:t>Diagnostic des problématiques (inondation et sècheresse) du bassin en lien avec l’adaptation)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rial Black" panose="020B0A04020102020204" pitchFamily="34" charset="0"/>
              </a:rPr>
              <a:t>Recrutement d’un spécialiste pour le montage du projet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rial Black" panose="020B0A04020102020204" pitchFamily="34" charset="0"/>
              </a:rPr>
              <a:t> mise en place d’un consortium de partenaires  (ABV, GWP-AO, OMM);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rial Black" panose="020B0A04020102020204" pitchFamily="34" charset="0"/>
              </a:rPr>
              <a:t>Engagement de soutien des pays membres pour le co-financement de certaines activités (mutualisation des moyens)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rial Black" panose="020B0A04020102020204" pitchFamily="34" charset="0"/>
              </a:rPr>
              <a:t>Utiliser ce financement pour monter d’autres projets (PRRECOM, </a:t>
            </a:r>
            <a:r>
              <a:rPr lang="fr-FR" dirty="0">
                <a:solidFill>
                  <a:schemeClr val="tx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programme de  132 millions $ USD</a:t>
            </a:r>
            <a:endParaRPr lang="fr-FR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fr-FR" dirty="0">
              <a:latin typeface="Arial Black" panose="020B0A04020102020204" pitchFamily="34" charset="0"/>
            </a:endParaRPr>
          </a:p>
          <a:p>
            <a:endParaRPr lang="fr-FR" dirty="0"/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185503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D6A8F-89E9-9A11-0F60-D524BFB7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568"/>
            <a:ext cx="12192000" cy="1435068"/>
          </a:xfrm>
        </p:spPr>
        <p:txBody>
          <a:bodyPr>
            <a:normAutofit fontScale="90000"/>
          </a:bodyPr>
          <a:lstStyle/>
          <a:p>
            <a:pPr algn="just"/>
            <a:r>
              <a:rPr lang="fr-FR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fr-BF" sz="40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mment</a:t>
            </a:r>
            <a:r>
              <a:rPr lang="fr-BF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organisations de bassin fluvial peuvent faciliter le financement des fonds climatiques pour l'adaptation</a:t>
            </a:r>
            <a:r>
              <a:rPr lang="fr-BF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BF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EDFFA1-42B2-28C9-314D-270DACB2D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45673"/>
            <a:ext cx="12192000" cy="469669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>
                <a:latin typeface="Arial Black" panose="020B0A04020102020204" pitchFamily="34" charset="0"/>
              </a:rPr>
              <a:t>Un bon diagnostic intersectoriel complet des problématiques et sources de financement (priorité, procédures…),</a:t>
            </a:r>
          </a:p>
          <a:p>
            <a:pPr algn="just"/>
            <a:r>
              <a:rPr lang="fr-FR" dirty="0">
                <a:latin typeface="Arial Black" panose="020B0A04020102020204" pitchFamily="34" charset="0"/>
              </a:rPr>
              <a:t>Monter un projet respectueux des problématiques, des sources de financement et des plans existants en lien avec les politiques et stratégies existantes/ utiliser les spécialistes du financement climat,</a:t>
            </a:r>
          </a:p>
          <a:p>
            <a:pPr algn="just"/>
            <a:r>
              <a:rPr lang="fr-FR" dirty="0">
                <a:latin typeface="Arial Black" panose="020B0A04020102020204" pitchFamily="34" charset="0"/>
              </a:rPr>
              <a:t>Utiliser de manière stratégique divers outils et partenariats   y compris la possibilité de combiner diverses sources de financement pour répondre à la complexité à la fois des projets et des procédures de financements, </a:t>
            </a:r>
          </a:p>
          <a:p>
            <a:pPr algn="just"/>
            <a:r>
              <a:rPr lang="fr-FR" dirty="0">
                <a:latin typeface="Arial Black" panose="020B0A04020102020204" pitchFamily="34" charset="0"/>
              </a:rPr>
              <a:t>Utiliser les financements (si possibles) acquis pour monter et négocier des programmes plus ambitieux, </a:t>
            </a:r>
          </a:p>
          <a:p>
            <a:pPr algn="just"/>
            <a:r>
              <a:rPr lang="fr-FR" dirty="0">
                <a:latin typeface="Arial Black" panose="020B0A04020102020204" pitchFamily="34" charset="0"/>
              </a:rPr>
              <a:t>Disposer d’un plan d’investissement climat peut être un atout, </a:t>
            </a:r>
          </a:p>
          <a:p>
            <a:pPr algn="just"/>
            <a:r>
              <a:rPr lang="fr-FR" dirty="0">
                <a:latin typeface="Arial Black" panose="020B0A04020102020204" pitchFamily="34" charset="0"/>
              </a:rPr>
              <a:t>Travailler sur les financements endogènes en utilisant les principes « l’eau finance l’eau », pollueur-payeur, préleveur-payeur….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2156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0301AD-117B-E2A2-4F20-FE10C670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7477"/>
            <a:ext cx="12192000" cy="913831"/>
          </a:xfrm>
        </p:spPr>
        <p:txBody>
          <a:bodyPr/>
          <a:lstStyle/>
          <a:p>
            <a:pPr algn="ctr"/>
            <a:r>
              <a:rPr lang="fr-FR" dirty="0">
                <a:latin typeface="Arial Black" panose="020B0A04020102020204" pitchFamily="34" charset="0"/>
              </a:rPr>
              <a:t>CONCLUSION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41DA91-2F1C-F16D-C27E-0C6A2D4E0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9348"/>
            <a:ext cx="121920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mise en œuvre des actions conjointes </a:t>
            </a:r>
            <a:r>
              <a:rPr lang="fr-FR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intersectorielles pour aller </a:t>
            </a:r>
            <a:r>
              <a:rPr lang="fr-BF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une action climatique plus coopérative et plus efficace</a:t>
            </a:r>
            <a:r>
              <a:rPr lang="fr-FR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n’est pas une option quand on vise la durabilité/l’</a:t>
            </a:r>
            <a:r>
              <a:rPr lang="fr-FR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fficacité/l’efficience, </a:t>
            </a:r>
          </a:p>
          <a:p>
            <a:pPr marL="0" indent="0" algn="ctr">
              <a:buNone/>
            </a:pPr>
            <a:r>
              <a:rPr lang="fr-FR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un devoir,</a:t>
            </a:r>
          </a:p>
          <a:p>
            <a:pPr marL="0" indent="0" algn="ctr">
              <a:buNone/>
            </a:pPr>
            <a:r>
              <a:rPr lang="fr-FR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</a:t>
            </a:r>
            <a:r>
              <a:rPr lang="fr-FR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ntégration de la G</a:t>
            </a:r>
            <a:r>
              <a:rPr lang="fr-FR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 oblige!</a:t>
            </a:r>
          </a:p>
          <a:p>
            <a:pPr marL="0" indent="0" algn="ctr">
              <a:buNone/>
            </a:pPr>
            <a:r>
              <a:rPr lang="fr-FR" sz="4000" dirty="0">
                <a:latin typeface="Arial Black" panose="020B0A04020102020204" pitchFamily="34" charset="0"/>
                <a:cs typeface="Times New Roman" panose="02020603050405020304" pitchFamily="18" charset="0"/>
              </a:rPr>
              <a:t>Et les financements climat devraient suivre!</a:t>
            </a:r>
            <a:endParaRPr lang="fr-BF" sz="4000" dirty="0"/>
          </a:p>
        </p:txBody>
      </p:sp>
    </p:spTree>
    <p:extLst>
      <p:ext uri="{BB962C8B-B14F-4D97-AF65-F5344CB8AC3E}">
        <p14:creationId xmlns:p14="http://schemas.microsoft.com/office/powerpoint/2010/main" val="134616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3BCB1ACA9454E85A0DC5193B011D7" ma:contentTypeVersion="14" ma:contentTypeDescription="Create a new document." ma:contentTypeScope="" ma:versionID="6656a1bc9f52d42ad8e7d77b1860c71c">
  <xsd:schema xmlns:xsd="http://www.w3.org/2001/XMLSchema" xmlns:xs="http://www.w3.org/2001/XMLSchema" xmlns:p="http://schemas.microsoft.com/office/2006/metadata/properties" xmlns:ns2="f1164a4b-0597-4763-aeb8-c0048d5236af" xmlns:ns3="f2201f86-6dc1-460b-a6a1-cad63156afb3" targetNamespace="http://schemas.microsoft.com/office/2006/metadata/properties" ma:root="true" ma:fieldsID="e0647b1ac90e794bc485592a865222df" ns2:_="" ns3:_="">
    <xsd:import namespace="f1164a4b-0597-4763-aeb8-c0048d5236af"/>
    <xsd:import namespace="f2201f86-6dc1-460b-a6a1-cad63156af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64a4b-0597-4763-aeb8-c0048d5236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201f86-6dc1-460b-a6a1-cad63156afb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082eb62-2ffb-4d2d-b2a3-cee35f56a5ac}" ma:internalName="TaxCatchAll" ma:showField="CatchAllData" ma:web="f2201f86-6dc1-460b-a6a1-cad63156a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164a4b-0597-4763-aeb8-c0048d5236af">
      <Terms xmlns="http://schemas.microsoft.com/office/infopath/2007/PartnerControls"/>
    </lcf76f155ced4ddcb4097134ff3c332f>
    <TaxCatchAll xmlns="f2201f86-6dc1-460b-a6a1-cad63156afb3" xsi:nil="true"/>
  </documentManagement>
</p:properties>
</file>

<file path=customXml/itemProps1.xml><?xml version="1.0" encoding="utf-8"?>
<ds:datastoreItem xmlns:ds="http://schemas.openxmlformats.org/officeDocument/2006/customXml" ds:itemID="{4D13CA81-DB46-4AF9-84BE-F05D03327E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164a4b-0597-4763-aeb8-c0048d5236af"/>
    <ds:schemaRef ds:uri="f2201f86-6dc1-460b-a6a1-cad63156af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F21FEE-9989-40DE-BE03-85BB3170FD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9B681A-7B4F-4F4A-B0EF-C7F1F9F924CC}">
  <ds:schemaRefs>
    <ds:schemaRef ds:uri="http://schemas.microsoft.com/office/2006/metadata/properties"/>
    <ds:schemaRef ds:uri="http://schemas.microsoft.com/office/infopath/2007/PartnerControls"/>
    <ds:schemaRef ds:uri="f1164a4b-0597-4763-aeb8-c0048d5236af"/>
    <ds:schemaRef ds:uri="f2201f86-6dc1-460b-a6a1-cad63156afb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547</Words>
  <Application>Microsoft Office PowerPoint</Application>
  <PresentationFormat>Grand écran</PresentationFormat>
  <Paragraphs>55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Financing joint measures across sectors for resilience at transboundary basin scale: towards more cooperative and impactful climate action</vt:lpstr>
      <vt:lpstr>Exemple de mobilisation réussie d'une action conjointe et comment les organisations de bassin fluvial peuvent faciliter le financement des fonds climatiques pour l'adaptation.  Cas  du projet  VFDM </vt:lpstr>
      <vt:lpstr>Bref aperçu du Bassin de la Volta</vt:lpstr>
      <vt:lpstr>ABV, et autres OBT ont pour  mission la GIRE</vt:lpstr>
      <vt:lpstr>Mobilisation des fonds dans le cadre du FVDM</vt:lpstr>
      <vt:lpstr>Comment les organisations de bassin fluvial peuvent faciliter le financement des fonds climatiques pour l'adaptation.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Carole Mannekens</dc:creator>
  <cp:lastModifiedBy>fredmil fredmil</cp:lastModifiedBy>
  <cp:revision>14</cp:revision>
  <dcterms:created xsi:type="dcterms:W3CDTF">2022-09-14T08:48:01Z</dcterms:created>
  <dcterms:modified xsi:type="dcterms:W3CDTF">2022-11-11T11:18:57Z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0x0101003C13BCB1ACA9454E85A0DC5193B011D7</vt:lpwstr>
  </property>
</Properties>
</file>